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1"/>
  </p:notesMasterIdLst>
  <p:sldIdLst>
    <p:sldId id="256" r:id="rId2"/>
    <p:sldId id="262" r:id="rId3"/>
    <p:sldId id="258" r:id="rId4"/>
    <p:sldId id="263" r:id="rId5"/>
    <p:sldId id="264" r:id="rId6"/>
    <p:sldId id="275" r:id="rId7"/>
    <p:sldId id="269" r:id="rId8"/>
    <p:sldId id="272" r:id="rId9"/>
    <p:sldId id="274" r:id="rId10"/>
  </p:sldIdLst>
  <p:sldSz cx="9144000" cy="5143500" type="screen16x9"/>
  <p:notesSz cx="6858000" cy="9144000"/>
  <p:embeddedFontLst>
    <p:embeddedFont>
      <p:font typeface="Lato" panose="020F0502020204030203" pitchFamily="34" charset="-18"/>
      <p:regular r:id="rId12"/>
      <p:bold r:id="rId13"/>
      <p:italic r:id="rId14"/>
      <p:boldItalic r:id="rId15"/>
    </p:embeddedFont>
    <p:embeddedFont>
      <p:font typeface="Montserrat" panose="02000505000000020004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55CC"/>
    <a:srgbClr val="1B21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56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jpg>
</file>

<file path=ppt/media/image2.png>
</file>

<file path=ppt/media/image3.gif>
</file>

<file path=ppt/media/image4.gif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f87997393_0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f87997393_0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45fa9035c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45fa9035c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45faf9ebd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45faf9ebd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37996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45faf9ebd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45faf9ebd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460846225c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460846225c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6" name="Google Shape;166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5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1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" name="Google Shape;172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3" name="Google Shape;173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" name="Google Shape;175;p15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6" name="Google Shape;176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9" name="Google Shape;179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" name="Google Shape;184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85" name="Google Shape;185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1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88" name="Google Shape;18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9" name="Google Shape;189;p16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1" r:id="rId11"/>
    <p:sldLayoutId id="214748366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commons.wikimedia.org/wiki/File:Check_icon.svg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55CC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7"/>
          <p:cNvSpPr txBox="1">
            <a:spLocks noGrp="1"/>
          </p:cNvSpPr>
          <p:nvPr>
            <p:ph type="ctrTitle"/>
          </p:nvPr>
        </p:nvSpPr>
        <p:spPr>
          <a:xfrm>
            <a:off x="3032760" y="563881"/>
            <a:ext cx="5737860" cy="25934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pl-PL" sz="5400" dirty="0"/>
              <a:t>IT for SHE 2018</a:t>
            </a:r>
            <a:br>
              <a:rPr lang="pl-PL" dirty="0"/>
            </a:br>
            <a:br>
              <a:rPr lang="pl-PL" dirty="0"/>
            </a:br>
            <a:r>
              <a:rPr lang="en-GB" dirty="0"/>
              <a:t>Erasmus Mentor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System</a:t>
            </a:r>
            <a:br>
              <a:rPr lang="pl-PL" dirty="0"/>
            </a:br>
            <a:br>
              <a:rPr lang="pl-PL" dirty="0"/>
            </a:br>
            <a:endParaRPr dirty="0"/>
          </a:p>
        </p:txBody>
      </p:sp>
      <p:sp>
        <p:nvSpPr>
          <p:cNvPr id="195" name="Google Shape;195;p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l-PL" sz="2000" dirty="0" err="1"/>
              <a:t>Mentee</a:t>
            </a:r>
            <a:r>
              <a:rPr lang="pl-PL" sz="2000" dirty="0"/>
              <a:t>: Karolina Wołoszyn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l-PL" sz="2000" dirty="0"/>
              <a:t>Mentor: Paweł Ostrówka</a:t>
            </a:r>
            <a:endParaRPr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55CC"/>
        </a:solidFill>
        <a:effectLst/>
      </p:bgPr>
    </p:bg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3"/>
          <p:cNvSpPr txBox="1">
            <a:spLocks noGrp="1"/>
          </p:cNvSpPr>
          <p:nvPr>
            <p:ph type="title"/>
          </p:nvPr>
        </p:nvSpPr>
        <p:spPr>
          <a:xfrm>
            <a:off x="1052550" y="455542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600" dirty="0"/>
              <a:t>Cele programu</a:t>
            </a:r>
            <a:endParaRPr sz="3600" dirty="0"/>
          </a:p>
        </p:txBody>
      </p:sp>
      <p:sp>
        <p:nvSpPr>
          <p:cNvPr id="276" name="Google Shape;276;p23"/>
          <p:cNvSpPr txBox="1"/>
          <p:nvPr/>
        </p:nvSpPr>
        <p:spPr>
          <a:xfrm>
            <a:off x="4034175" y="164319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277" name="Google Shape;277;p23"/>
          <p:cNvSpPr txBox="1">
            <a:spLocks noGrp="1"/>
          </p:cNvSpPr>
          <p:nvPr>
            <p:ph type="body" idx="1"/>
          </p:nvPr>
        </p:nvSpPr>
        <p:spPr>
          <a:xfrm>
            <a:off x="4767075" y="1637182"/>
            <a:ext cx="41688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l-PL" sz="2400" b="1" dirty="0">
                <a:solidFill>
                  <a:srgbClr val="FFFFFF"/>
                </a:solidFill>
                <a:latin typeface="Montserrat" panose="02000505000000020004" pitchFamily="2" charset="0"/>
              </a:rPr>
              <a:t>Nauka Javy</a:t>
            </a:r>
          </a:p>
          <a:p>
            <a:pPr marL="0" indent="0">
              <a:spcAft>
                <a:spcPts val="1600"/>
              </a:spcAft>
              <a:buNone/>
            </a:pPr>
            <a:endParaRPr lang="pl-PL" sz="2400" b="1" dirty="0">
              <a:solidFill>
                <a:srgbClr val="FFFFFF"/>
              </a:solidFill>
              <a:latin typeface="Montserrat" panose="02000505000000020004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2400" b="1" dirty="0">
              <a:solidFill>
                <a:srgbClr val="FFFFFF"/>
              </a:solidFill>
              <a:latin typeface="Montserrat" panose="02000505000000020004" pitchFamily="2" charset="0"/>
            </a:endParaRPr>
          </a:p>
        </p:txBody>
      </p:sp>
      <p:sp>
        <p:nvSpPr>
          <p:cNvPr id="278" name="Google Shape;278;p23"/>
          <p:cNvSpPr txBox="1"/>
          <p:nvPr/>
        </p:nvSpPr>
        <p:spPr>
          <a:xfrm>
            <a:off x="4034175" y="251782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lang="pl-PL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l-PL" sz="1300" dirty="0">
              <a:solidFill>
                <a:srgbClr val="FFFFFF"/>
              </a:solidFill>
            </a:endParaRPr>
          </a:p>
        </p:txBody>
      </p:sp>
      <p:sp>
        <p:nvSpPr>
          <p:cNvPr id="280" name="Google Shape;280;p23"/>
          <p:cNvSpPr txBox="1"/>
          <p:nvPr/>
        </p:nvSpPr>
        <p:spPr>
          <a:xfrm>
            <a:off x="4034175" y="34017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 dirty="0">
              <a:solidFill>
                <a:srgbClr val="FFFFFF"/>
              </a:solidFill>
            </a:endParaRP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17B74B7F-6E8E-474E-AC38-FAB4BB9C6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382" y="1444757"/>
            <a:ext cx="3707980" cy="3028184"/>
          </a:xfrm>
          <a:prstGeom prst="rect">
            <a:avLst/>
          </a:prstGeom>
          <a:effectLst>
            <a:glow rad="139700">
              <a:schemeClr val="accent5">
                <a:satMod val="175000"/>
                <a:alpha val="40000"/>
              </a:schemeClr>
            </a:glow>
            <a:reflection stA="45000" endPos="0" dist="50800" dir="5400000" sy="-100000" algn="bl" rotWithShape="0"/>
          </a:effectLst>
        </p:spPr>
      </p:pic>
      <p:sp>
        <p:nvSpPr>
          <p:cNvPr id="20" name="Google Shape;277;p23">
            <a:extLst>
              <a:ext uri="{FF2B5EF4-FFF2-40B4-BE49-F238E27FC236}">
                <a16:creationId xmlns:a16="http://schemas.microsoft.com/office/drawing/2014/main" id="{6E73B725-563A-492A-9214-E8847CF2763C}"/>
              </a:ext>
            </a:extLst>
          </p:cNvPr>
          <p:cNvSpPr txBox="1">
            <a:spLocks/>
          </p:cNvSpPr>
          <p:nvPr/>
        </p:nvSpPr>
        <p:spPr>
          <a:xfrm>
            <a:off x="4797083" y="2494969"/>
            <a:ext cx="4188615" cy="777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600"/>
              </a:spcAft>
              <a:buFont typeface="Lato"/>
              <a:buNone/>
            </a:pPr>
            <a:r>
              <a:rPr lang="pl-PL" sz="2400" b="1" dirty="0">
                <a:solidFill>
                  <a:srgbClr val="FFFFFF"/>
                </a:solidFill>
                <a:latin typeface="Montserrat" panose="02000505000000020004" pitchFamily="2" charset="0"/>
              </a:rPr>
              <a:t>Praca projektowa</a:t>
            </a:r>
          </a:p>
          <a:p>
            <a:pPr marL="0" indent="0">
              <a:spcAft>
                <a:spcPts val="1600"/>
              </a:spcAft>
              <a:buFont typeface="Lato"/>
              <a:buNone/>
            </a:pPr>
            <a:endParaRPr lang="pl-PL" sz="2400" b="1" dirty="0">
              <a:solidFill>
                <a:srgbClr val="FFFFFF"/>
              </a:solidFill>
              <a:latin typeface="Montserrat" panose="02000505000000020004" pitchFamily="2" charset="0"/>
            </a:endParaRPr>
          </a:p>
        </p:txBody>
      </p:sp>
      <p:sp>
        <p:nvSpPr>
          <p:cNvPr id="21" name="Google Shape;277;p23">
            <a:extLst>
              <a:ext uri="{FF2B5EF4-FFF2-40B4-BE49-F238E27FC236}">
                <a16:creationId xmlns:a16="http://schemas.microsoft.com/office/drawing/2014/main" id="{49242A84-E5EB-4761-9B9E-27459A89C587}"/>
              </a:ext>
            </a:extLst>
          </p:cNvPr>
          <p:cNvSpPr txBox="1">
            <a:spLocks/>
          </p:cNvSpPr>
          <p:nvPr/>
        </p:nvSpPr>
        <p:spPr>
          <a:xfrm>
            <a:off x="4656730" y="3346739"/>
            <a:ext cx="41688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600"/>
              </a:spcAft>
              <a:buFont typeface="Lato"/>
              <a:buNone/>
            </a:pPr>
            <a:r>
              <a:rPr lang="pl-PL" sz="2400" dirty="0">
                <a:solidFill>
                  <a:srgbClr val="FFFFFF"/>
                </a:solidFill>
                <a:latin typeface="Montserrat" panose="02000505000000020004" pitchFamily="2" charset="0"/>
              </a:rPr>
              <a:t>Nauka JPA/</a:t>
            </a:r>
            <a:r>
              <a:rPr lang="pl-PL" sz="2400" dirty="0" err="1">
                <a:solidFill>
                  <a:srgbClr val="FFFFFF"/>
                </a:solidFill>
                <a:latin typeface="Montserrat" panose="02000505000000020004" pitchFamily="2" charset="0"/>
              </a:rPr>
              <a:t>Hibernate</a:t>
            </a:r>
            <a:endParaRPr lang="pl-PL" sz="2400" dirty="0">
              <a:solidFill>
                <a:srgbClr val="FFFFFF"/>
              </a:solidFill>
              <a:latin typeface="Montserrat" panose="02000505000000020004" pitchFamily="2" charset="0"/>
            </a:endParaRPr>
          </a:p>
          <a:p>
            <a:pPr marL="0" indent="0">
              <a:spcAft>
                <a:spcPts val="1600"/>
              </a:spcAft>
              <a:buFont typeface="Lato"/>
              <a:buNone/>
            </a:pPr>
            <a:endParaRPr lang="pl-PL" sz="2400" dirty="0">
              <a:solidFill>
                <a:srgbClr val="FFFFFF"/>
              </a:solidFill>
              <a:latin typeface="Montserrat" panose="02000505000000020004" pitchFamily="2" charset="0"/>
            </a:endParaRPr>
          </a:p>
          <a:p>
            <a:pPr marL="0" indent="0">
              <a:spcAft>
                <a:spcPts val="1600"/>
              </a:spcAft>
              <a:buFont typeface="Lato"/>
              <a:buNone/>
            </a:pPr>
            <a:endParaRPr lang="pl-PL" sz="2400" b="1" dirty="0">
              <a:solidFill>
                <a:srgbClr val="FFFFFF"/>
              </a:solidFill>
              <a:latin typeface="Montserrat" panose="02000505000000020004" pitchFamily="2" charset="0"/>
            </a:endParaRPr>
          </a:p>
        </p:txBody>
      </p:sp>
      <p:pic>
        <p:nvPicPr>
          <p:cNvPr id="14" name="Obraz 13">
            <a:extLst>
              <a:ext uri="{FF2B5EF4-FFF2-40B4-BE49-F238E27FC236}">
                <a16:creationId xmlns:a16="http://schemas.microsoft.com/office/drawing/2014/main" id="{21C73404-FE4C-40DD-AD68-D3092A99D8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170114" y="1595087"/>
            <a:ext cx="655415" cy="655415"/>
          </a:xfrm>
          <a:prstGeom prst="rect">
            <a:avLst/>
          </a:prstGeom>
        </p:spPr>
      </p:pic>
      <p:pic>
        <p:nvPicPr>
          <p:cNvPr id="32" name="Obraz 31">
            <a:extLst>
              <a:ext uri="{FF2B5EF4-FFF2-40B4-BE49-F238E27FC236}">
                <a16:creationId xmlns:a16="http://schemas.microsoft.com/office/drawing/2014/main" id="{701E6E22-1237-4E27-AFDE-D1BE41E734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170114" y="2432837"/>
            <a:ext cx="655415" cy="655415"/>
          </a:xfrm>
          <a:prstGeom prst="rect">
            <a:avLst/>
          </a:prstGeom>
        </p:spPr>
      </p:pic>
      <p:pic>
        <p:nvPicPr>
          <p:cNvPr id="33" name="Obraz 32">
            <a:extLst>
              <a:ext uri="{FF2B5EF4-FFF2-40B4-BE49-F238E27FC236}">
                <a16:creationId xmlns:a16="http://schemas.microsoft.com/office/drawing/2014/main" id="{AC62DA3F-1B48-4152-B066-E98AC6D8B6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185355" y="3291734"/>
            <a:ext cx="655415" cy="655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" grpId="0"/>
      <p:bldP spid="277" grpId="0" build="p"/>
      <p:bldP spid="278" grpId="0"/>
      <p:bldP spid="280" grpId="0"/>
      <p:bldP spid="20" grpId="0"/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55CC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9"/>
          <p:cNvSpPr txBox="1">
            <a:spLocks noGrp="1"/>
          </p:cNvSpPr>
          <p:nvPr>
            <p:ph type="title"/>
          </p:nvPr>
        </p:nvSpPr>
        <p:spPr>
          <a:xfrm>
            <a:off x="1063965" y="439470"/>
            <a:ext cx="742941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pl-PL" sz="3600" b="1" dirty="0">
                <a:latin typeface="Lato" panose="020F0502020204030203" pitchFamily="34" charset="-18"/>
              </a:rPr>
              <a:t>Założenia projektowe</a:t>
            </a:r>
            <a:endParaRPr sz="3600" b="1" dirty="0">
              <a:latin typeface="Lato" panose="020F0502020204030203" pitchFamily="34" charset="-18"/>
            </a:endParaRPr>
          </a:p>
        </p:txBody>
      </p:sp>
      <p:sp>
        <p:nvSpPr>
          <p:cNvPr id="207" name="Google Shape;207;p19"/>
          <p:cNvSpPr txBox="1">
            <a:spLocks noGrp="1"/>
          </p:cNvSpPr>
          <p:nvPr>
            <p:ph type="body" idx="1"/>
          </p:nvPr>
        </p:nvSpPr>
        <p:spPr>
          <a:xfrm>
            <a:off x="937470" y="1221935"/>
            <a:ext cx="7682400" cy="24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000" dirty="0"/>
              <a:t>Celem projektu była </a:t>
            </a:r>
            <a:r>
              <a:rPr lang="pl-PL" sz="2000" dirty="0" err="1"/>
              <a:t>implemntacja</a:t>
            </a:r>
            <a:r>
              <a:rPr lang="pl-PL" sz="2000" dirty="0"/>
              <a:t> </a:t>
            </a:r>
            <a:r>
              <a:rPr lang="en-GB" sz="2000" dirty="0" err="1"/>
              <a:t>aplikacj</a:t>
            </a:r>
            <a:r>
              <a:rPr lang="pl-PL" sz="2000" dirty="0"/>
              <a:t>i</a:t>
            </a:r>
            <a:r>
              <a:rPr lang="en-GB" sz="2000" dirty="0"/>
              <a:t> </a:t>
            </a:r>
            <a:r>
              <a:rPr lang="en-GB" sz="2000" dirty="0" err="1"/>
              <a:t>webow</a:t>
            </a:r>
            <a:r>
              <a:rPr lang="pl-PL" sz="2000" dirty="0"/>
              <a:t>ej</a:t>
            </a:r>
            <a:r>
              <a:rPr lang="en-GB" sz="2000" dirty="0"/>
              <a:t>, </a:t>
            </a:r>
            <a:r>
              <a:rPr lang="pl-PL" sz="2000" dirty="0"/>
              <a:t>służącej </a:t>
            </a:r>
            <a:r>
              <a:rPr lang="en-GB" sz="2000" dirty="0"/>
              <a:t>do </a:t>
            </a:r>
            <a:r>
              <a:rPr lang="en-GB" sz="2000" dirty="0" err="1"/>
              <a:t>wsparcia</a:t>
            </a:r>
            <a:r>
              <a:rPr lang="en-GB" sz="2000" dirty="0"/>
              <a:t> </a:t>
            </a:r>
            <a:r>
              <a:rPr lang="en-GB" sz="2000" dirty="0" err="1"/>
              <a:t>Programu</a:t>
            </a:r>
            <a:r>
              <a:rPr lang="en-GB" sz="2000" dirty="0"/>
              <a:t> </a:t>
            </a:r>
            <a:r>
              <a:rPr lang="en-GB" sz="2000" dirty="0" err="1"/>
              <a:t>Mentoringowego</a:t>
            </a:r>
            <a:r>
              <a:rPr lang="en-GB" sz="2000" dirty="0"/>
              <a:t> </a:t>
            </a:r>
            <a:r>
              <a:rPr lang="en-GB" sz="2000" dirty="0" err="1"/>
              <a:t>organizacji</a:t>
            </a:r>
            <a:r>
              <a:rPr lang="en-GB" sz="2000" dirty="0"/>
              <a:t> </a:t>
            </a:r>
            <a:r>
              <a:rPr lang="en-GB" sz="2000" dirty="0" err="1"/>
              <a:t>studenckiej</a:t>
            </a:r>
            <a:r>
              <a:rPr lang="en-GB" sz="2000" dirty="0"/>
              <a:t> Erasmus Student Network.</a:t>
            </a:r>
            <a:endParaRPr sz="2000" dirty="0"/>
          </a:p>
          <a:p>
            <a:pPr marL="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2000" dirty="0" err="1"/>
              <a:t>Jej</a:t>
            </a:r>
            <a:r>
              <a:rPr lang="en-GB" sz="2000" dirty="0"/>
              <a:t> </a:t>
            </a:r>
            <a:r>
              <a:rPr lang="en-GB" sz="2000" dirty="0" err="1"/>
              <a:t>głównym</a:t>
            </a:r>
            <a:r>
              <a:rPr lang="en-GB" sz="2000" dirty="0"/>
              <a:t> </a:t>
            </a:r>
            <a:r>
              <a:rPr lang="pl-PL" sz="2000" dirty="0"/>
              <a:t>zadaniem</a:t>
            </a:r>
            <a:r>
              <a:rPr lang="en-GB" sz="2000" dirty="0"/>
              <a:t> </a:t>
            </a:r>
            <a:r>
              <a:rPr lang="pl-PL" sz="2000" dirty="0"/>
              <a:t>są:</a:t>
            </a:r>
          </a:p>
          <a:p>
            <a:pPr marL="342900" indent="-34290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q"/>
            </a:pPr>
            <a:r>
              <a:rPr lang="pl-PL" sz="2000" dirty="0"/>
              <a:t> automatyzacja przyjmowania zgłoszeń ,</a:t>
            </a:r>
          </a:p>
          <a:p>
            <a:pPr marL="342900" indent="-34290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 typeface="Wingdings" panose="05000000000000000000" pitchFamily="2" charset="2"/>
              <a:buChar char="q"/>
            </a:pPr>
            <a:r>
              <a:rPr lang="en-GB" sz="2000" dirty="0" err="1"/>
              <a:t>parowanie</a:t>
            </a:r>
            <a:r>
              <a:rPr lang="en-GB" sz="2000" dirty="0"/>
              <a:t> </a:t>
            </a:r>
            <a:r>
              <a:rPr lang="en-GB" sz="2000" dirty="0" err="1"/>
              <a:t>studentów</a:t>
            </a:r>
            <a:r>
              <a:rPr lang="en-GB" sz="2000" dirty="0"/>
              <a:t> </a:t>
            </a:r>
            <a:r>
              <a:rPr lang="en-GB" sz="2000" dirty="0" err="1"/>
              <a:t>zagranicznych</a:t>
            </a:r>
            <a:r>
              <a:rPr lang="pl-PL" sz="2000" dirty="0"/>
              <a:t> </a:t>
            </a:r>
            <a:r>
              <a:rPr lang="en-GB" sz="2000" dirty="0" err="1"/>
              <a:t>tzw</a:t>
            </a:r>
            <a:r>
              <a:rPr lang="en-GB" sz="2000" dirty="0"/>
              <a:t>. </a:t>
            </a:r>
            <a:r>
              <a:rPr lang="en-GB" sz="2000" dirty="0" err="1"/>
              <a:t>Erasmusów</a:t>
            </a:r>
            <a:r>
              <a:rPr lang="en-GB" sz="2000" dirty="0"/>
              <a:t> z</a:t>
            </a:r>
            <a:r>
              <a:rPr lang="pl-PL" dirty="0"/>
              <a:t>  </a:t>
            </a:r>
            <a:r>
              <a:rPr lang="en-GB" sz="2000" dirty="0"/>
              <a:t>ich</a:t>
            </a:r>
            <a:r>
              <a:rPr lang="pl-PL" dirty="0"/>
              <a:t> </a:t>
            </a:r>
            <a:r>
              <a:rPr lang="en-GB" sz="2000" dirty="0" err="1"/>
              <a:t>przyszłymi</a:t>
            </a:r>
            <a:r>
              <a:rPr lang="en-GB" sz="2000" dirty="0"/>
              <a:t> </a:t>
            </a:r>
            <a:r>
              <a:rPr lang="en-GB" sz="2000" dirty="0" err="1"/>
              <a:t>opiekunami</a:t>
            </a:r>
            <a:r>
              <a:rPr lang="pl-PL" sz="2000" dirty="0"/>
              <a:t> – Mentorami.</a:t>
            </a:r>
            <a:endParaRPr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55CC"/>
        </a:soli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4"/>
          <p:cNvSpPr txBox="1">
            <a:spLocks noGrp="1"/>
          </p:cNvSpPr>
          <p:nvPr>
            <p:ph type="title"/>
          </p:nvPr>
        </p:nvSpPr>
        <p:spPr>
          <a:xfrm>
            <a:off x="1051160" y="354235"/>
            <a:ext cx="66192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600" dirty="0"/>
              <a:t>Sposób realizacji projektu</a:t>
            </a:r>
            <a:endParaRPr sz="3600" dirty="0"/>
          </a:p>
        </p:txBody>
      </p:sp>
      <p:sp>
        <p:nvSpPr>
          <p:cNvPr id="301" name="Google Shape;301;p24"/>
          <p:cNvSpPr/>
          <p:nvPr/>
        </p:nvSpPr>
        <p:spPr>
          <a:xfrm>
            <a:off x="5118686" y="3691374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4"/>
          <p:cNvSpPr/>
          <p:nvPr/>
        </p:nvSpPr>
        <p:spPr>
          <a:xfrm>
            <a:off x="5168936" y="3741624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4"/>
          <p:cNvSpPr/>
          <p:nvPr/>
        </p:nvSpPr>
        <p:spPr>
          <a:xfrm>
            <a:off x="5168936" y="3741624"/>
            <a:ext cx="917700" cy="917700"/>
          </a:xfrm>
          <a:prstGeom prst="pie">
            <a:avLst>
              <a:gd name="adj1" fmla="val 16195425"/>
              <a:gd name="adj2" fmla="val 16051203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4"/>
          <p:cNvSpPr/>
          <p:nvPr/>
        </p:nvSpPr>
        <p:spPr>
          <a:xfrm>
            <a:off x="5299736" y="3872424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4"/>
          <p:cNvSpPr txBox="1"/>
          <p:nvPr/>
        </p:nvSpPr>
        <p:spPr>
          <a:xfrm>
            <a:off x="5402684" y="4044894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100%</a:t>
            </a:r>
            <a:endParaRPr sz="1000" b="1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2" name="Google Shape;312;p24"/>
          <p:cNvSpPr txBox="1"/>
          <p:nvPr/>
        </p:nvSpPr>
        <p:spPr>
          <a:xfrm>
            <a:off x="899464" y="1339720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  <a:ea typeface="Montserrat"/>
                <a:cs typeface="Montserrat"/>
                <a:sym typeface="Montserrat"/>
              </a:rPr>
              <a:t>Baza</a:t>
            </a:r>
            <a:r>
              <a:rPr lang="en-GB" sz="1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GB" sz="18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  <a:ea typeface="Montserrat"/>
                <a:cs typeface="Montserrat"/>
                <a:sym typeface="Montserrat"/>
              </a:rPr>
              <a:t>danych</a:t>
            </a:r>
            <a:endParaRPr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3" name="Google Shape;313;p24"/>
          <p:cNvSpPr txBox="1"/>
          <p:nvPr/>
        </p:nvSpPr>
        <p:spPr>
          <a:xfrm>
            <a:off x="783429" y="2228655"/>
            <a:ext cx="2062876" cy="775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Stworzono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bazę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danych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przechowująca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informację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o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zarejestrowanych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użytkownikach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oraz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szczegółowe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informacje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zgłoszenia</a:t>
            </a:r>
            <a:r>
              <a:rPr lang="pl-PL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.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</a:t>
            </a:r>
            <a:endParaRPr sz="1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4" name="Google Shape;314;p24"/>
          <p:cNvSpPr txBox="1"/>
          <p:nvPr/>
        </p:nvSpPr>
        <p:spPr>
          <a:xfrm>
            <a:off x="2943553" y="1306933"/>
            <a:ext cx="16695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Rejestracja</a:t>
            </a:r>
            <a:r>
              <a:rPr lang="en-GB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i</a:t>
            </a:r>
            <a:r>
              <a:rPr lang="en-GB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 </a:t>
            </a:r>
            <a:r>
              <a:rPr lang="en-GB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logowanie</a:t>
            </a:r>
            <a:endParaRPr lang="pl-PL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2000505000000020004" pitchFamily="2" charset="0"/>
            </a:endParaRPr>
          </a:p>
        </p:txBody>
      </p:sp>
      <p:sp>
        <p:nvSpPr>
          <p:cNvPr id="315" name="Google Shape;315;p24"/>
          <p:cNvSpPr txBox="1"/>
          <p:nvPr/>
        </p:nvSpPr>
        <p:spPr>
          <a:xfrm>
            <a:off x="2788317" y="2286635"/>
            <a:ext cx="18540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l-PL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Wykonano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formularze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rejestracji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nowego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użytkownika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nadającą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mu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profil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: ERASMUS, MENTOR 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lub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ADMIN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oraz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stronę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logowania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.</a:t>
            </a:r>
            <a:endParaRPr sz="1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6" name="Google Shape;316;p24"/>
          <p:cNvSpPr txBox="1"/>
          <p:nvPr/>
        </p:nvSpPr>
        <p:spPr>
          <a:xfrm>
            <a:off x="4613053" y="1298957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  <a:ea typeface="Montserrat"/>
                <a:cs typeface="Montserrat"/>
                <a:sym typeface="Montserrat"/>
              </a:rPr>
              <a:t>Formularz</a:t>
            </a:r>
            <a:r>
              <a:rPr lang="en-GB" sz="1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GB" sz="18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  <a:ea typeface="Montserrat"/>
                <a:cs typeface="Montserrat"/>
                <a:sym typeface="Montserrat"/>
              </a:rPr>
              <a:t>zgłoszeniowy</a:t>
            </a:r>
            <a:endParaRPr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7" name="Google Shape;317;p24"/>
          <p:cNvSpPr txBox="1"/>
          <p:nvPr/>
        </p:nvSpPr>
        <p:spPr>
          <a:xfrm>
            <a:off x="4560428" y="2107258"/>
            <a:ext cx="197025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Stworzono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formularze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zgłoszeniowe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dla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ERASMUSA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i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MENTORA z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zapisem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danych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do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bazy</a:t>
            </a:r>
            <a:r>
              <a:rPr lang="pl-PL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.</a:t>
            </a:r>
            <a:endParaRPr sz="1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8" name="Google Shape;318;p24"/>
          <p:cNvSpPr txBox="1"/>
          <p:nvPr/>
        </p:nvSpPr>
        <p:spPr>
          <a:xfrm>
            <a:off x="6676476" y="1295250"/>
            <a:ext cx="1668779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Parowanie</a:t>
            </a:r>
            <a:r>
              <a:rPr lang="en-GB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i</a:t>
            </a:r>
            <a:r>
              <a:rPr lang="pl-PL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 </a:t>
            </a:r>
            <a:r>
              <a:rPr lang="en-GB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2000505000000020004" pitchFamily="2" charset="0"/>
              </a:rPr>
              <a:t>notyfikacja</a:t>
            </a:r>
            <a:endParaRPr lang="pl-PL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2000505000000020004" pitchFamily="2" charset="0"/>
            </a:endParaRPr>
          </a:p>
        </p:txBody>
      </p:sp>
      <p:sp>
        <p:nvSpPr>
          <p:cNvPr id="319" name="Google Shape;319;p24"/>
          <p:cNvSpPr txBox="1"/>
          <p:nvPr/>
        </p:nvSpPr>
        <p:spPr>
          <a:xfrm>
            <a:off x="6589217" y="2228655"/>
            <a:ext cx="1854000" cy="8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pl-PL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 panose="020F0502020204030203" pitchFamily="34" charset="-18"/>
              </a:rPr>
              <a:t>Zaimplementowano funkcjonalność parowania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 panose="020F0502020204030203" pitchFamily="34" charset="-18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 panose="020F0502020204030203" pitchFamily="34" charset="-18"/>
              </a:rPr>
              <a:t>Erasmusa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 panose="020F0502020204030203" pitchFamily="34" charset="-18"/>
              </a:rPr>
              <a:t> </a:t>
            </a:r>
            <a:r>
              <a:rPr lang="pl-PL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 panose="020F0502020204030203" pitchFamily="34" charset="-18"/>
              </a:rPr>
              <a:t>i 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 panose="020F0502020204030203" pitchFamily="34" charset="-18"/>
              </a:rPr>
              <a:t>Mentora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 panose="020F0502020204030203" pitchFamily="34" charset="-18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 panose="020F0502020204030203" pitchFamily="34" charset="-18"/>
              </a:rPr>
              <a:t>na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 panose="020F0502020204030203" pitchFamily="34" charset="-18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 panose="020F0502020204030203" pitchFamily="34" charset="-18"/>
              </a:rPr>
              <a:t>podstawie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 panose="020F0502020204030203" pitchFamily="34" charset="-18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 panose="020F0502020204030203" pitchFamily="34" charset="-18"/>
              </a:rPr>
              <a:t>kraju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 panose="020F0502020204030203" pitchFamily="34" charset="-18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 panose="020F0502020204030203" pitchFamily="34" charset="-18"/>
              </a:rPr>
              <a:t>lub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 panose="020F0502020204030203" pitchFamily="34" charset="-18"/>
              </a:rPr>
              <a:t> </a:t>
            </a:r>
            <a:r>
              <a:rPr lang="en-GB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 panose="020F0502020204030203" pitchFamily="34" charset="-18"/>
              </a:rPr>
              <a:t>wydziału</a:t>
            </a:r>
            <a:r>
              <a:rPr lang="en-GB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 panose="020F0502020204030203" pitchFamily="34" charset="-18"/>
              </a:rPr>
              <a:t> AGH. </a:t>
            </a:r>
            <a:r>
              <a:rPr lang="pl-PL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 panose="020F0502020204030203" pitchFamily="34" charset="-18"/>
              </a:rPr>
              <a:t> Po udanym parowaniu  zostaje wysłany  e-mail.</a:t>
            </a:r>
          </a:p>
          <a:p>
            <a:pPr algn="ctr"/>
            <a:r>
              <a:rPr lang="pl-PL" dirty="0"/>
              <a:t> </a:t>
            </a:r>
          </a:p>
        </p:txBody>
      </p:sp>
      <p:sp>
        <p:nvSpPr>
          <p:cNvPr id="34" name="Google Shape;306;p24">
            <a:extLst>
              <a:ext uri="{FF2B5EF4-FFF2-40B4-BE49-F238E27FC236}">
                <a16:creationId xmlns:a16="http://schemas.microsoft.com/office/drawing/2014/main" id="{E73ABB93-3CCA-4E4E-8A9D-1118BC525CE5}"/>
              </a:ext>
            </a:extLst>
          </p:cNvPr>
          <p:cNvSpPr/>
          <p:nvPr/>
        </p:nvSpPr>
        <p:spPr>
          <a:xfrm>
            <a:off x="7001766" y="3676434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07;p24">
            <a:extLst>
              <a:ext uri="{FF2B5EF4-FFF2-40B4-BE49-F238E27FC236}">
                <a16:creationId xmlns:a16="http://schemas.microsoft.com/office/drawing/2014/main" id="{097F0B77-C520-4839-814C-4938E03EB4A2}"/>
              </a:ext>
            </a:extLst>
          </p:cNvPr>
          <p:cNvSpPr/>
          <p:nvPr/>
        </p:nvSpPr>
        <p:spPr>
          <a:xfrm>
            <a:off x="7052016" y="3726684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08;p24">
            <a:extLst>
              <a:ext uri="{FF2B5EF4-FFF2-40B4-BE49-F238E27FC236}">
                <a16:creationId xmlns:a16="http://schemas.microsoft.com/office/drawing/2014/main" id="{C381CEA9-0C81-497D-B417-604C5797BAA7}"/>
              </a:ext>
            </a:extLst>
          </p:cNvPr>
          <p:cNvSpPr/>
          <p:nvPr/>
        </p:nvSpPr>
        <p:spPr>
          <a:xfrm>
            <a:off x="7052016" y="3726684"/>
            <a:ext cx="917700" cy="917700"/>
          </a:xfrm>
          <a:prstGeom prst="pie">
            <a:avLst>
              <a:gd name="adj1" fmla="val 20181666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09;p24">
            <a:extLst>
              <a:ext uri="{FF2B5EF4-FFF2-40B4-BE49-F238E27FC236}">
                <a16:creationId xmlns:a16="http://schemas.microsoft.com/office/drawing/2014/main" id="{366D704B-4DEC-4F4C-8101-E90BAB1F04C6}"/>
              </a:ext>
            </a:extLst>
          </p:cNvPr>
          <p:cNvSpPr/>
          <p:nvPr/>
        </p:nvSpPr>
        <p:spPr>
          <a:xfrm>
            <a:off x="7182816" y="3857484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10;p24">
            <a:extLst>
              <a:ext uri="{FF2B5EF4-FFF2-40B4-BE49-F238E27FC236}">
                <a16:creationId xmlns:a16="http://schemas.microsoft.com/office/drawing/2014/main" id="{9EF56D12-9D9B-4CF6-902C-2E9AE4743108}"/>
              </a:ext>
            </a:extLst>
          </p:cNvPr>
          <p:cNvSpPr txBox="1"/>
          <p:nvPr/>
        </p:nvSpPr>
        <p:spPr>
          <a:xfrm>
            <a:off x="7279749" y="4029954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80%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" name="Google Shape;301;p24">
            <a:extLst>
              <a:ext uri="{FF2B5EF4-FFF2-40B4-BE49-F238E27FC236}">
                <a16:creationId xmlns:a16="http://schemas.microsoft.com/office/drawing/2014/main" id="{6131D998-628A-4B4C-90DD-D19831B714E4}"/>
              </a:ext>
            </a:extLst>
          </p:cNvPr>
          <p:cNvSpPr/>
          <p:nvPr/>
        </p:nvSpPr>
        <p:spPr>
          <a:xfrm>
            <a:off x="3186760" y="3686832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302;p24">
            <a:extLst>
              <a:ext uri="{FF2B5EF4-FFF2-40B4-BE49-F238E27FC236}">
                <a16:creationId xmlns:a16="http://schemas.microsoft.com/office/drawing/2014/main" id="{B1E398F8-9EB9-46A0-8269-7729925ACF5C}"/>
              </a:ext>
            </a:extLst>
          </p:cNvPr>
          <p:cNvSpPr/>
          <p:nvPr/>
        </p:nvSpPr>
        <p:spPr>
          <a:xfrm>
            <a:off x="3237010" y="3737082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303;p24">
            <a:extLst>
              <a:ext uri="{FF2B5EF4-FFF2-40B4-BE49-F238E27FC236}">
                <a16:creationId xmlns:a16="http://schemas.microsoft.com/office/drawing/2014/main" id="{650E1021-9597-4D72-9893-668ACF295AE7}"/>
              </a:ext>
            </a:extLst>
          </p:cNvPr>
          <p:cNvSpPr/>
          <p:nvPr/>
        </p:nvSpPr>
        <p:spPr>
          <a:xfrm>
            <a:off x="3237010" y="3737082"/>
            <a:ext cx="917700" cy="917700"/>
          </a:xfrm>
          <a:prstGeom prst="pie">
            <a:avLst>
              <a:gd name="adj1" fmla="val 16195425"/>
              <a:gd name="adj2" fmla="val 16051203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304;p24">
            <a:extLst>
              <a:ext uri="{FF2B5EF4-FFF2-40B4-BE49-F238E27FC236}">
                <a16:creationId xmlns:a16="http://schemas.microsoft.com/office/drawing/2014/main" id="{437915C6-B494-41AA-AE5B-771A20F07AF8}"/>
              </a:ext>
            </a:extLst>
          </p:cNvPr>
          <p:cNvSpPr/>
          <p:nvPr/>
        </p:nvSpPr>
        <p:spPr>
          <a:xfrm>
            <a:off x="3367810" y="3867882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305;p24">
            <a:extLst>
              <a:ext uri="{FF2B5EF4-FFF2-40B4-BE49-F238E27FC236}">
                <a16:creationId xmlns:a16="http://schemas.microsoft.com/office/drawing/2014/main" id="{D1CBCF3B-9FB6-41A4-90FF-7661625D3CEA}"/>
              </a:ext>
            </a:extLst>
          </p:cNvPr>
          <p:cNvSpPr txBox="1"/>
          <p:nvPr/>
        </p:nvSpPr>
        <p:spPr>
          <a:xfrm>
            <a:off x="3470758" y="4040352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100%</a:t>
            </a:r>
            <a:endParaRPr sz="1000" b="1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" name="Google Shape;301;p24">
            <a:extLst>
              <a:ext uri="{FF2B5EF4-FFF2-40B4-BE49-F238E27FC236}">
                <a16:creationId xmlns:a16="http://schemas.microsoft.com/office/drawing/2014/main" id="{7E0D3CF6-4F67-4371-BA25-783349CFA5CA}"/>
              </a:ext>
            </a:extLst>
          </p:cNvPr>
          <p:cNvSpPr/>
          <p:nvPr/>
        </p:nvSpPr>
        <p:spPr>
          <a:xfrm>
            <a:off x="1254834" y="3679212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302;p24">
            <a:extLst>
              <a:ext uri="{FF2B5EF4-FFF2-40B4-BE49-F238E27FC236}">
                <a16:creationId xmlns:a16="http://schemas.microsoft.com/office/drawing/2014/main" id="{DB5C53C6-89A4-49E4-9D38-CB3BB7E8D763}"/>
              </a:ext>
            </a:extLst>
          </p:cNvPr>
          <p:cNvSpPr/>
          <p:nvPr/>
        </p:nvSpPr>
        <p:spPr>
          <a:xfrm>
            <a:off x="1305084" y="3729462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303;p24">
            <a:extLst>
              <a:ext uri="{FF2B5EF4-FFF2-40B4-BE49-F238E27FC236}">
                <a16:creationId xmlns:a16="http://schemas.microsoft.com/office/drawing/2014/main" id="{ED0C3015-60C0-45EA-AA5F-BFFFCA48B0C4}"/>
              </a:ext>
            </a:extLst>
          </p:cNvPr>
          <p:cNvSpPr/>
          <p:nvPr/>
        </p:nvSpPr>
        <p:spPr>
          <a:xfrm>
            <a:off x="1305084" y="3729462"/>
            <a:ext cx="917700" cy="917700"/>
          </a:xfrm>
          <a:prstGeom prst="pie">
            <a:avLst>
              <a:gd name="adj1" fmla="val 16195425"/>
              <a:gd name="adj2" fmla="val 16051203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304;p24">
            <a:extLst>
              <a:ext uri="{FF2B5EF4-FFF2-40B4-BE49-F238E27FC236}">
                <a16:creationId xmlns:a16="http://schemas.microsoft.com/office/drawing/2014/main" id="{676EC9F6-A073-41E4-B61C-D726914B13D3}"/>
              </a:ext>
            </a:extLst>
          </p:cNvPr>
          <p:cNvSpPr/>
          <p:nvPr/>
        </p:nvSpPr>
        <p:spPr>
          <a:xfrm>
            <a:off x="1435884" y="3860262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305;p24">
            <a:extLst>
              <a:ext uri="{FF2B5EF4-FFF2-40B4-BE49-F238E27FC236}">
                <a16:creationId xmlns:a16="http://schemas.microsoft.com/office/drawing/2014/main" id="{82958CA2-D28D-4AA6-98B9-944EA11C161F}"/>
              </a:ext>
            </a:extLst>
          </p:cNvPr>
          <p:cNvSpPr txBox="1"/>
          <p:nvPr/>
        </p:nvSpPr>
        <p:spPr>
          <a:xfrm>
            <a:off x="1538832" y="4032732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100%</a:t>
            </a:r>
            <a:endParaRPr sz="1000" b="1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55CC"/>
        </a:solid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5"/>
          <p:cNvSpPr/>
          <p:nvPr/>
        </p:nvSpPr>
        <p:spPr>
          <a:xfrm>
            <a:off x="228600" y="457200"/>
            <a:ext cx="8839199" cy="4209143"/>
          </a:xfrm>
          <a:prstGeom prst="rect">
            <a:avLst/>
          </a:prstGeom>
          <a:noFill/>
          <a:ln>
            <a:noFill/>
          </a:ln>
        </p:spPr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1F037976-F391-4F85-A32E-7E1DD713B9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39" y="585107"/>
            <a:ext cx="8839200" cy="420914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55CC"/>
        </a:solidFill>
        <a:effectLst/>
      </p:bgPr>
    </p:bg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338;p27">
            <a:extLst>
              <a:ext uri="{FF2B5EF4-FFF2-40B4-BE49-F238E27FC236}">
                <a16:creationId xmlns:a16="http://schemas.microsoft.com/office/drawing/2014/main" id="{DAF65040-82D0-4BE2-9233-95ED4B99269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267" y="914031"/>
            <a:ext cx="8503873" cy="408475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337;p27">
            <a:extLst>
              <a:ext uri="{FF2B5EF4-FFF2-40B4-BE49-F238E27FC236}">
                <a16:creationId xmlns:a16="http://schemas.microsoft.com/office/drawing/2014/main" id="{D7AA169D-74AC-46FA-8708-9C2E112B73B3}"/>
              </a:ext>
            </a:extLst>
          </p:cNvPr>
          <p:cNvSpPr txBox="1">
            <a:spLocks/>
          </p:cNvSpPr>
          <p:nvPr/>
        </p:nvSpPr>
        <p:spPr>
          <a:xfrm>
            <a:off x="994687" y="144718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l-PL" sz="3600" b="1" dirty="0"/>
              <a:t>Rejestracja i logowanie</a:t>
            </a:r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F8B987B4-FDE1-433A-9623-FD53B5E75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6820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55CC"/>
        </a:solidFill>
        <a:effectLst/>
      </p:bgPr>
    </p:bg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0"/>
          <p:cNvSpPr txBox="1">
            <a:spLocks noGrp="1"/>
          </p:cNvSpPr>
          <p:nvPr>
            <p:ph type="title"/>
          </p:nvPr>
        </p:nvSpPr>
        <p:spPr>
          <a:xfrm>
            <a:off x="1050585" y="316249"/>
            <a:ext cx="7535700" cy="5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3200" b="1" dirty="0" err="1"/>
              <a:t>Formularz</a:t>
            </a:r>
            <a:r>
              <a:rPr lang="en-GB" sz="3200" b="1" dirty="0"/>
              <a:t> </a:t>
            </a:r>
            <a:r>
              <a:rPr lang="en-GB" sz="3200" b="1" dirty="0" err="1"/>
              <a:t>zgłoszeniowy</a:t>
            </a:r>
            <a:r>
              <a:rPr lang="en-GB" sz="3200" b="1" dirty="0"/>
              <a:t> </a:t>
            </a:r>
            <a:r>
              <a:rPr lang="en-GB" sz="3200" b="1" dirty="0" err="1"/>
              <a:t>Erasmusa</a:t>
            </a:r>
            <a:endParaRPr sz="3200" dirty="0"/>
          </a:p>
        </p:txBody>
      </p:sp>
      <p:pic>
        <p:nvPicPr>
          <p:cNvPr id="358" name="Google Shape;35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0585" y="978375"/>
            <a:ext cx="7977502" cy="3848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55CC"/>
        </a:solidFill>
        <a:effectLst/>
      </p:bgPr>
    </p:bg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3"/>
          <p:cNvSpPr/>
          <p:nvPr/>
        </p:nvSpPr>
        <p:spPr>
          <a:xfrm>
            <a:off x="152400" y="152400"/>
            <a:ext cx="8839201" cy="4740930"/>
          </a:xfrm>
          <a:prstGeom prst="rect">
            <a:avLst/>
          </a:prstGeom>
          <a:noFill/>
          <a:ln>
            <a:noFill/>
          </a:ln>
        </p:spPr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418874D3-A1FD-4779-898B-3C755FE05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690" y="979665"/>
            <a:ext cx="7458709" cy="4000500"/>
          </a:xfrm>
          <a:prstGeom prst="rect">
            <a:avLst/>
          </a:prstGeom>
        </p:spPr>
      </p:pic>
      <p:sp>
        <p:nvSpPr>
          <p:cNvPr id="5" name="Google Shape;337;p27">
            <a:extLst>
              <a:ext uri="{FF2B5EF4-FFF2-40B4-BE49-F238E27FC236}">
                <a16:creationId xmlns:a16="http://schemas.microsoft.com/office/drawing/2014/main" id="{98E9B53F-19B8-44E9-ADDD-8AC55559BD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75690" y="250170"/>
            <a:ext cx="8591273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600" b="1" dirty="0"/>
              <a:t>Parowanie  i notyfikacja e-mail</a:t>
            </a:r>
            <a:endParaRPr sz="3600"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55CC"/>
        </a:solidFill>
        <a:effectLst/>
      </p:bgPr>
    </p:bg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5"/>
          <p:cNvSpPr txBox="1">
            <a:spLocks noGrp="1"/>
          </p:cNvSpPr>
          <p:nvPr>
            <p:ph type="title"/>
          </p:nvPr>
        </p:nvSpPr>
        <p:spPr>
          <a:xfrm>
            <a:off x="2242890" y="2123265"/>
            <a:ext cx="5110410" cy="8969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 panose="020F0502020204030203" pitchFamily="34" charset="-18"/>
              </a:rPr>
              <a:t>Dziękuj</a:t>
            </a:r>
            <a:r>
              <a:rPr lang="pl-PL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 panose="020F0502020204030203" pitchFamily="34" charset="-18"/>
              </a:rPr>
              <a:t>emy</a:t>
            </a:r>
            <a:r>
              <a:rPr lang="pl-PL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 panose="020F0502020204030203" pitchFamily="34" charset="-18"/>
              </a:rPr>
              <a:t> za uwagę</a:t>
            </a:r>
            <a:endParaRPr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ato" panose="020F0502020204030203" pitchFamily="34" charset="-1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9" grpId="0"/>
    </p:bld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1090</TotalTime>
  <Words>146</Words>
  <Application>Microsoft Office PowerPoint</Application>
  <PresentationFormat>Pokaz na ekranie (16:9)</PresentationFormat>
  <Paragraphs>34</Paragraphs>
  <Slides>9</Slides>
  <Notes>9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9</vt:i4>
      </vt:variant>
    </vt:vector>
  </HeadingPairs>
  <TitlesOfParts>
    <vt:vector size="14" baseType="lpstr">
      <vt:lpstr>Lato</vt:lpstr>
      <vt:lpstr>Montserrat</vt:lpstr>
      <vt:lpstr>Wingdings</vt:lpstr>
      <vt:lpstr>Arial</vt:lpstr>
      <vt:lpstr>Focus</vt:lpstr>
      <vt:lpstr>IT for SHE 2018  Erasmus Mentor  System  </vt:lpstr>
      <vt:lpstr>Cele programu</vt:lpstr>
      <vt:lpstr>Założenia projektowe</vt:lpstr>
      <vt:lpstr>Sposób realizacji projektu</vt:lpstr>
      <vt:lpstr>Prezentacja programu PowerPoint</vt:lpstr>
      <vt:lpstr>Prezentacja programu PowerPoint</vt:lpstr>
      <vt:lpstr>Formularz zgłoszeniowy Erasmusa</vt:lpstr>
      <vt:lpstr>Parowanie  i notyfikacja e-mail</vt:lpstr>
      <vt:lpstr>Dziękujemy za uwagę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Erasmus Mentor  System</dc:title>
  <dc:creator>Karolina Wołoszyn</dc:creator>
  <cp:lastModifiedBy>Karolina Wołoszyn</cp:lastModifiedBy>
  <cp:revision>24</cp:revision>
  <dcterms:modified xsi:type="dcterms:W3CDTF">2018-11-23T14:42:43Z</dcterms:modified>
</cp:coreProperties>
</file>